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36.png" ContentType="image/png"/>
  <Override PartName="/ppt/media/image39.png" ContentType="image/png"/>
  <Override PartName="/ppt/media/image35.png" ContentType="image/png"/>
  <Override PartName="/ppt/media/image34.png" ContentType="image/png"/>
  <Override PartName="/ppt/media/image32.jpeg" ContentType="image/jpeg"/>
  <Override PartName="/ppt/media/image30.png" ContentType="image/png"/>
  <Override PartName="/ppt/media/image27.png" ContentType="image/png"/>
  <Override PartName="/ppt/media/image26.png" ContentType="image/png"/>
  <Override PartName="/ppt/media/image38.png" ContentType="image/png"/>
  <Override PartName="/ppt/media/image33.png" ContentType="image/png"/>
  <Override PartName="/ppt/media/image25.png" ContentType="image/png"/>
  <Override PartName="/ppt/media/image28.png" ContentType="image/png"/>
  <Override PartName="/ppt/media/image23.png" ContentType="image/png"/>
  <Override PartName="/ppt/media/image37.png" ContentType="image/png"/>
  <Override PartName="/ppt/media/image22.png" ContentType="image/png"/>
  <Override PartName="/ppt/media/image31.png" ContentType="image/png"/>
  <Override PartName="/ppt/media/image24.png" ContentType="image/png"/>
  <Override PartName="/ppt/media/image21.png" ContentType="image/png"/>
  <Override PartName="/ppt/media/image19.wmf" ContentType="image/x-wmf"/>
  <Override PartName="/ppt/media/image17.wmf" ContentType="image/x-wmf"/>
  <Override PartName="/ppt/media/image14.png" ContentType="image/png"/>
  <Override PartName="/ppt/media/image16.png" ContentType="image/png"/>
  <Override PartName="/ppt/media/image11.wmf" ContentType="image/x-wmf"/>
  <Override PartName="/ppt/media/image13.png" ContentType="image/png"/>
  <Override PartName="/ppt/media/image10.wmf" ContentType="image/x-wmf"/>
  <Override PartName="/ppt/media/image15.png" ContentType="image/png"/>
  <Override PartName="/ppt/media/image9.wmf" ContentType="image/x-wmf"/>
  <Override PartName="/ppt/media/image12.wmf" ContentType="image/x-wmf"/>
  <Override PartName="/ppt/media/image18.wmf" ContentType="image/x-wmf"/>
  <Override PartName="/ppt/media/image8.png" ContentType="image/png"/>
  <Override PartName="/ppt/media/image29.png" ContentType="image/png"/>
  <Override PartName="/ppt/media/image4.png" ContentType="image/png"/>
  <Override PartName="/ppt/media/image20.wmf" ContentType="image/x-wmf"/>
  <Override PartName="/ppt/media/image6.jpeg" ContentType="image/jpeg"/>
  <Override PartName="/ppt/media/image3.png" ContentType="image/png"/>
  <Override PartName="/ppt/media/image5.jpeg" ContentType="image/jpeg"/>
  <Override PartName="/ppt/media/image2.png" ContentType="image/png"/>
  <Override PartName="/ppt/media/image1.png" ContentType="image/png"/>
  <Override PartName="/ppt/media/image7.gif" ContentType="image/gif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jpeg"/><Relationship Id="rId3" Type="http://schemas.openxmlformats.org/officeDocument/2006/relationships/image" Target="../media/image7.gif"/><Relationship Id="rId4" Type="http://schemas.openxmlformats.org/officeDocument/2006/relationships/image" Target="../media/image8.png"/><Relationship Id="rId5" Type="http://schemas.openxmlformats.org/officeDocument/2006/relationships/image" Target="../media/image9.wmf"/><Relationship Id="rId6" Type="http://schemas.openxmlformats.org/officeDocument/2006/relationships/image" Target="../media/image10.wmf"/><Relationship Id="rId7" Type="http://schemas.openxmlformats.org/officeDocument/2006/relationships/image" Target="../media/image11.wmf"/><Relationship Id="rId8" Type="http://schemas.openxmlformats.org/officeDocument/2006/relationships/image" Target="../media/image12.wmf"/><Relationship Id="rId9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7.wmf"/><Relationship Id="rId2" Type="http://schemas.openxmlformats.org/officeDocument/2006/relationships/image" Target="../media/image18.wmf"/><Relationship Id="rId3" Type="http://schemas.openxmlformats.org/officeDocument/2006/relationships/image" Target="../media/image19.wmf"/><Relationship Id="rId4" Type="http://schemas.openxmlformats.org/officeDocument/2006/relationships/image" Target="../media/image20.wmf"/><Relationship Id="rId5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2" Type="http://schemas.openxmlformats.org/officeDocument/2006/relationships/image" Target="../media/image32.jpeg"/><Relationship Id="rId13" Type="http://schemas.openxmlformats.org/officeDocument/2006/relationships/image" Target="../media/image33.png"/><Relationship Id="rId14" Type="http://schemas.openxmlformats.org/officeDocument/2006/relationships/image" Target="../media/image34.png"/><Relationship Id="rId15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6413400" y="296280"/>
            <a:ext cx="2576160" cy="213300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73" name="CustomShape 2"/>
          <p:cNvSpPr/>
          <p:nvPr/>
        </p:nvSpPr>
        <p:spPr>
          <a:xfrm>
            <a:off x="6293160" y="3372480"/>
            <a:ext cx="2968920" cy="3248640"/>
          </a:xfrm>
          <a:prstGeom prst="rect">
            <a:avLst/>
          </a:prstGeom>
          <a:ln>
            <a:solidFill>
              <a:srgbClr val="f79646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alibri"/>
                <a:ea typeface="DejaVu Sans"/>
              </a:rPr>
              <a:t>Objective: minimize cost 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alibri"/>
                <a:ea typeface="DejaVu Sans"/>
              </a:rPr>
              <a:t>Subject to: (Nutritional concerns):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74" name="CustomShape 3"/>
          <p:cNvSpPr/>
          <p:nvPr/>
        </p:nvSpPr>
        <p:spPr>
          <a:xfrm>
            <a:off x="2268360" y="4102200"/>
            <a:ext cx="3534480" cy="1291320"/>
          </a:xfrm>
          <a:prstGeom prst="rect">
            <a:avLst/>
          </a:prstGeom>
          <a:ln>
            <a:solidFill>
              <a:srgbClr val="f79646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alibri"/>
                <a:ea typeface="DejaVu Sans"/>
              </a:rPr>
              <a:t>Cost function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pic>
        <p:nvPicPr>
          <p:cNvPr id="75" name="Imagen 4" descr=""/>
          <p:cNvPicPr/>
          <p:nvPr/>
        </p:nvPicPr>
        <p:blipFill>
          <a:blip r:embed="rId1"/>
          <a:stretch/>
        </p:blipFill>
        <p:spPr>
          <a:xfrm>
            <a:off x="344880" y="167040"/>
            <a:ext cx="1873800" cy="2499480"/>
          </a:xfrm>
          <a:prstGeom prst="rect">
            <a:avLst/>
          </a:prstGeom>
          <a:ln w="28440">
            <a:solidFill>
              <a:schemeClr val="accent6"/>
            </a:solidFill>
            <a:round/>
          </a:ln>
        </p:spPr>
      </p:pic>
      <p:pic>
        <p:nvPicPr>
          <p:cNvPr id="76" name="Imagen 5" descr=""/>
          <p:cNvPicPr/>
          <p:nvPr/>
        </p:nvPicPr>
        <p:blipFill>
          <a:blip r:embed="rId2"/>
          <a:stretch/>
        </p:blipFill>
        <p:spPr>
          <a:xfrm>
            <a:off x="3479760" y="685080"/>
            <a:ext cx="1934280" cy="1450440"/>
          </a:xfrm>
          <a:prstGeom prst="rect">
            <a:avLst/>
          </a:prstGeom>
          <a:ln w="28440">
            <a:solidFill>
              <a:schemeClr val="accent6"/>
            </a:solidFill>
            <a:round/>
          </a:ln>
        </p:spPr>
      </p:pic>
      <p:sp>
        <p:nvSpPr>
          <p:cNvPr id="77" name="CustomShape 4"/>
          <p:cNvSpPr/>
          <p:nvPr/>
        </p:nvSpPr>
        <p:spPr>
          <a:xfrm>
            <a:off x="2503800" y="1082520"/>
            <a:ext cx="700560" cy="56736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78" name="CustomShape 5"/>
          <p:cNvSpPr/>
          <p:nvPr/>
        </p:nvSpPr>
        <p:spPr>
          <a:xfrm>
            <a:off x="5647680" y="1082520"/>
            <a:ext cx="700560" cy="56736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79" name="CustomShape 6"/>
          <p:cNvSpPr/>
          <p:nvPr/>
        </p:nvSpPr>
        <p:spPr>
          <a:xfrm>
            <a:off x="439920" y="2523600"/>
            <a:ext cx="1672920" cy="98496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4f81bd"/>
                </a:solidFill>
                <a:latin typeface="Calibri"/>
                <a:ea typeface="DejaVu Sans"/>
              </a:rPr>
              <a:t>Hamburger,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4f81bd"/>
                </a:solidFill>
                <a:latin typeface="Calibri"/>
                <a:ea typeface="DejaVu Sans"/>
              </a:rPr>
              <a:t>fries,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4f81bd"/>
                </a:solidFill>
                <a:latin typeface="Calibri"/>
                <a:ea typeface="DejaVu Sans"/>
              </a:rPr>
              <a:t>etc</a:t>
            </a:r>
            <a:endParaRPr/>
          </a:p>
        </p:txBody>
      </p:sp>
      <p:sp>
        <p:nvSpPr>
          <p:cNvPr id="80" name="CustomShape 7"/>
          <p:cNvSpPr/>
          <p:nvPr/>
        </p:nvSpPr>
        <p:spPr>
          <a:xfrm>
            <a:off x="2564280" y="2111760"/>
            <a:ext cx="3659400" cy="63612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4f81bd"/>
                </a:solidFill>
                <a:latin typeface="Calibri"/>
                <a:ea typeface="DejaVu Sans"/>
              </a:rPr>
              <a:t>Burger</a:t>
            </a:r>
            <a:r>
              <a:rPr lang="en-US" sz="1400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1400" strike="noStrike">
                <a:solidFill>
                  <a:srgbClr val="c00000"/>
                </a:solidFill>
                <a:latin typeface="Calibri"/>
                <a:ea typeface="DejaVu Sans"/>
              </a:rPr>
              <a:t>cost</a:t>
            </a:r>
            <a:r>
              <a:rPr lang="en-US" sz="1400" strike="noStrike">
                <a:solidFill>
                  <a:srgbClr val="000000"/>
                </a:solidFill>
                <a:latin typeface="Calibri"/>
                <a:ea typeface="DejaVu Sans"/>
              </a:rPr>
              <a:t> + …  = Total </a:t>
            </a:r>
            <a:r>
              <a:rPr lang="en-US" sz="1400" strike="noStrike">
                <a:solidFill>
                  <a:srgbClr val="c00000"/>
                </a:solidFill>
                <a:latin typeface="Calibri"/>
                <a:ea typeface="DejaVu Sans"/>
              </a:rPr>
              <a:t>Cost </a:t>
            </a:r>
            <a:endParaRPr/>
          </a:p>
        </p:txBody>
      </p:sp>
      <p:sp>
        <p:nvSpPr>
          <p:cNvPr id="81" name="CustomShape 8"/>
          <p:cNvSpPr/>
          <p:nvPr/>
        </p:nvSpPr>
        <p:spPr>
          <a:xfrm>
            <a:off x="120600" y="4263480"/>
            <a:ext cx="1672920" cy="984960"/>
          </a:xfrm>
          <a:prstGeom prst="rect">
            <a:avLst/>
          </a:prstGeom>
          <a:ln>
            <a:solidFill>
              <a:srgbClr val="f79646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alibri"/>
                <a:ea typeface="DejaVu Sans"/>
              </a:rPr>
              <a:t>Variables: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2" name="CustomShape 9"/>
          <p:cNvSpPr/>
          <p:nvPr/>
        </p:nvSpPr>
        <p:spPr>
          <a:xfrm>
            <a:off x="1930680" y="4468680"/>
            <a:ext cx="288000" cy="56736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83" name="CustomShape 10"/>
          <p:cNvSpPr/>
          <p:nvPr/>
        </p:nvSpPr>
        <p:spPr>
          <a:xfrm>
            <a:off x="5872680" y="4455360"/>
            <a:ext cx="250200" cy="56736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84" name="CustomShape 11"/>
          <p:cNvSpPr/>
          <p:nvPr/>
        </p:nvSpPr>
        <p:spPr>
          <a:xfrm>
            <a:off x="1930680" y="5811120"/>
            <a:ext cx="2780280" cy="706680"/>
          </a:xfrm>
          <a:prstGeom prst="rect">
            <a:avLst/>
          </a:prstGeom>
          <a:ln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alibri"/>
                <a:ea typeface="DejaVu Sans"/>
              </a:rPr>
              <a:t>OPTIMIZATION</a:t>
            </a:r>
            <a:endParaRPr/>
          </a:p>
        </p:txBody>
      </p:sp>
      <p:sp>
        <p:nvSpPr>
          <p:cNvPr id="85" name="CustomShape 12"/>
          <p:cNvSpPr/>
          <p:nvPr/>
        </p:nvSpPr>
        <p:spPr>
          <a:xfrm rot="10800000">
            <a:off x="3875760" y="7994880"/>
            <a:ext cx="972000" cy="914400"/>
          </a:xfrm>
          <a:prstGeom prst="bentConnector2">
            <a:avLst/>
          </a:prstGeom>
          <a:noFill/>
          <a:ln w="28440">
            <a:solidFill>
              <a:srgbClr val="98b855"/>
            </a:solidFill>
            <a:round/>
            <a:tailEnd len="med" type="arrow" w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86" name="CustomShape 13"/>
          <p:cNvSpPr/>
          <p:nvPr/>
        </p:nvSpPr>
        <p:spPr>
          <a:xfrm flipH="1">
            <a:off x="4710600" y="6165000"/>
            <a:ext cx="1580040" cy="360"/>
          </a:xfrm>
          <a:prstGeom prst="straightConnector1">
            <a:avLst/>
          </a:prstGeom>
          <a:noFill/>
          <a:ln w="28440">
            <a:solidFill>
              <a:srgbClr val="98b855"/>
            </a:solidFill>
            <a:round/>
            <a:tailEnd len="med" type="arrow" w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pic>
        <p:nvPicPr>
          <p:cNvPr id="87" name="Imagen 19" descr=""/>
          <p:cNvPicPr/>
          <p:nvPr/>
        </p:nvPicPr>
        <p:blipFill>
          <a:blip r:embed="rId3"/>
          <a:stretch/>
        </p:blipFill>
        <p:spPr>
          <a:xfrm>
            <a:off x="7338600" y="1066320"/>
            <a:ext cx="1499400" cy="1168560"/>
          </a:xfrm>
          <a:prstGeom prst="rect">
            <a:avLst/>
          </a:prstGeom>
          <a:ln w="28440">
            <a:noFill/>
          </a:ln>
        </p:spPr>
      </p:pic>
      <p:sp>
        <p:nvSpPr>
          <p:cNvPr id="88" name="CustomShape 14"/>
          <p:cNvSpPr/>
          <p:nvPr/>
        </p:nvSpPr>
        <p:spPr>
          <a:xfrm>
            <a:off x="6621840" y="2268000"/>
            <a:ext cx="2311200" cy="77976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400" strike="noStrike">
                <a:solidFill>
                  <a:srgbClr val="9bbb59"/>
                </a:solidFill>
                <a:latin typeface="Calibri"/>
                <a:ea typeface="DejaVu Sans"/>
              </a:rPr>
              <a:t>Objective: Save money!</a:t>
            </a:r>
            <a:endParaRPr/>
          </a:p>
          <a:p>
            <a:pPr algn="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alibri"/>
                <a:ea typeface="DejaVu Sans"/>
              </a:rPr>
              <a:t>Subject to: Nutritional concerns </a:t>
            </a:r>
            <a:endParaRPr/>
          </a:p>
        </p:txBody>
      </p:sp>
      <p:pic>
        <p:nvPicPr>
          <p:cNvPr id="89" name="Imagen 23" descr=""/>
          <p:cNvPicPr/>
          <p:nvPr/>
        </p:nvPicPr>
        <p:blipFill>
          <a:blip r:embed="rId4"/>
          <a:stretch/>
        </p:blipFill>
        <p:spPr>
          <a:xfrm>
            <a:off x="6293160" y="167040"/>
            <a:ext cx="1645200" cy="1568160"/>
          </a:xfrm>
          <a:prstGeom prst="rect">
            <a:avLst/>
          </a:prstGeom>
          <a:ln>
            <a:noFill/>
          </a:ln>
        </p:spPr>
      </p:pic>
      <p:sp>
        <p:nvSpPr>
          <p:cNvPr id="90" name="CustomShape 15"/>
          <p:cNvSpPr/>
          <p:nvPr/>
        </p:nvSpPr>
        <p:spPr>
          <a:xfrm>
            <a:off x="7048440" y="-12600"/>
            <a:ext cx="289080" cy="28908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800" strike="noStrike">
                <a:solidFill>
                  <a:srgbClr val="000000"/>
                </a:solidFill>
                <a:latin typeface="Calibri"/>
                <a:ea typeface="DejaVu Sans"/>
              </a:rPr>
              <a:t>$</a:t>
            </a:r>
            <a:endParaRPr/>
          </a:p>
        </p:txBody>
      </p:sp>
      <p:pic>
        <p:nvPicPr>
          <p:cNvPr id="91" name="" descr=""/>
          <p:cNvPicPr/>
          <p:nvPr/>
        </p:nvPicPr>
        <p:blipFill>
          <a:blip r:embed="rId5"/>
          <a:stretch/>
        </p:blipFill>
        <p:spPr>
          <a:xfrm>
            <a:off x="5232240" y="3898800"/>
            <a:ext cx="5396760" cy="1243800"/>
          </a:xfrm>
          <a:prstGeom prst="rect">
            <a:avLst/>
          </a:prstGeom>
          <a:ln>
            <a:noFill/>
          </a:ln>
        </p:spPr>
      </p:pic>
      <p:pic>
        <p:nvPicPr>
          <p:cNvPr id="92" name="" descr=""/>
          <p:cNvPicPr/>
          <p:nvPr/>
        </p:nvPicPr>
        <p:blipFill>
          <a:blip r:embed="rId6"/>
          <a:stretch/>
        </p:blipFill>
        <p:spPr>
          <a:xfrm>
            <a:off x="1447920" y="4533840"/>
            <a:ext cx="5269680" cy="1205640"/>
          </a:xfrm>
          <a:prstGeom prst="rect">
            <a:avLst/>
          </a:prstGeom>
          <a:ln>
            <a:noFill/>
          </a:ln>
        </p:spPr>
      </p:pic>
      <p:pic>
        <p:nvPicPr>
          <p:cNvPr id="93" name="" descr=""/>
          <p:cNvPicPr/>
          <p:nvPr/>
        </p:nvPicPr>
        <p:blipFill>
          <a:blip r:embed="rId7"/>
          <a:stretch/>
        </p:blipFill>
        <p:spPr>
          <a:xfrm>
            <a:off x="-1955880" y="4635360"/>
            <a:ext cx="5841360" cy="939240"/>
          </a:xfrm>
          <a:prstGeom prst="rect">
            <a:avLst/>
          </a:prstGeom>
          <a:ln>
            <a:noFill/>
          </a:ln>
        </p:spPr>
      </p:pic>
      <p:pic>
        <p:nvPicPr>
          <p:cNvPr id="94" name="" descr=""/>
          <p:cNvPicPr/>
          <p:nvPr/>
        </p:nvPicPr>
        <p:blipFill>
          <a:blip r:embed="rId8"/>
          <a:stretch/>
        </p:blipFill>
        <p:spPr>
          <a:xfrm>
            <a:off x="4711680" y="5143680"/>
            <a:ext cx="5396760" cy="1447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220680" y="365760"/>
            <a:ext cx="3253320" cy="913320"/>
          </a:xfrm>
          <a:prstGeom prst="ellipse">
            <a:avLst/>
          </a:prstGeom>
          <a:ln w="3240">
            <a:solidFill>
              <a:srgbClr val="f79646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alibri"/>
                <a:ea typeface="DejaVu Sans"/>
              </a:rPr>
              <a:t>Objective Function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alibri"/>
                <a:ea typeface="DejaVu Sans"/>
              </a:rPr>
              <a:t>g(x) </a:t>
            </a:r>
            <a:r>
              <a:rPr lang="en-US" sz="1400" strike="noStrike">
                <a:solidFill>
                  <a:srgbClr val="000000"/>
                </a:solidFill>
                <a:latin typeface="Noto Sans"/>
                <a:ea typeface="Noto Sans"/>
              </a:rPr>
              <a:t>≤</a:t>
            </a:r>
            <a:r>
              <a:rPr lang="en-US" sz="1400" strike="noStrike">
                <a:solidFill>
                  <a:srgbClr val="000000"/>
                </a:solidFill>
                <a:latin typeface="Calibri"/>
                <a:ea typeface="Noto Sans"/>
              </a:rPr>
              <a:t>0, h(x) = 0</a:t>
            </a:r>
            <a:r>
              <a:rPr lang="en-US" sz="1400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/>
          </a:p>
        </p:txBody>
      </p:sp>
      <p:sp>
        <p:nvSpPr>
          <p:cNvPr id="96" name="CustomShape 2"/>
          <p:cNvSpPr/>
          <p:nvPr/>
        </p:nvSpPr>
        <p:spPr>
          <a:xfrm>
            <a:off x="858960" y="1737360"/>
            <a:ext cx="1987200" cy="892800"/>
          </a:xfrm>
          <a:prstGeom prst="diamond">
            <a:avLst/>
          </a:prstGeom>
          <a:ln w="3240"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700" strike="noStrike">
                <a:solidFill>
                  <a:srgbClr val="000000"/>
                </a:solidFill>
                <a:latin typeface="Calibri"/>
                <a:ea typeface="DejaVu Sans"/>
              </a:rPr>
              <a:t>LINEAR</a:t>
            </a:r>
            <a:endParaRPr/>
          </a:p>
        </p:txBody>
      </p:sp>
      <p:sp>
        <p:nvSpPr>
          <p:cNvPr id="97" name="CustomShape 3"/>
          <p:cNvSpPr/>
          <p:nvPr/>
        </p:nvSpPr>
        <p:spPr>
          <a:xfrm>
            <a:off x="397800" y="3083400"/>
            <a:ext cx="2874240" cy="1024560"/>
          </a:xfrm>
          <a:prstGeom prst="diamond">
            <a:avLst/>
          </a:prstGeom>
          <a:ln w="3240"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Integer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Variables</a:t>
            </a:r>
            <a:endParaRPr/>
          </a:p>
        </p:txBody>
      </p:sp>
      <p:sp>
        <p:nvSpPr>
          <p:cNvPr id="98" name="CustomShape 4"/>
          <p:cNvSpPr/>
          <p:nvPr/>
        </p:nvSpPr>
        <p:spPr>
          <a:xfrm>
            <a:off x="4552200" y="3083400"/>
            <a:ext cx="2874240" cy="1024560"/>
          </a:xfrm>
          <a:prstGeom prst="diamond">
            <a:avLst/>
          </a:prstGeom>
          <a:ln w="3240"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Integer Variable</a:t>
            </a:r>
            <a:endParaRPr/>
          </a:p>
        </p:txBody>
      </p:sp>
      <p:sp>
        <p:nvSpPr>
          <p:cNvPr id="99" name="CustomShape 5"/>
          <p:cNvSpPr/>
          <p:nvPr/>
        </p:nvSpPr>
        <p:spPr>
          <a:xfrm flipH="1">
            <a:off x="1834560" y="2630880"/>
            <a:ext cx="1440" cy="451440"/>
          </a:xfrm>
          <a:prstGeom prst="straightConnector1">
            <a:avLst/>
          </a:pr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CustomShape 6"/>
          <p:cNvSpPr/>
          <p:nvPr/>
        </p:nvSpPr>
        <p:spPr>
          <a:xfrm>
            <a:off x="2918880" y="2169720"/>
            <a:ext cx="3070080" cy="876960"/>
          </a:xfrm>
          <a:prstGeom prst="bentConnector2">
            <a:avLst/>
          </a:pr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CustomShape 7"/>
          <p:cNvSpPr/>
          <p:nvPr/>
        </p:nvSpPr>
        <p:spPr>
          <a:xfrm>
            <a:off x="858960" y="4607280"/>
            <a:ext cx="1907280" cy="970920"/>
          </a:xfrm>
          <a:prstGeom prst="ellipse">
            <a:avLst/>
          </a:prstGeom>
          <a:ln w="3240">
            <a:solidFill>
              <a:srgbClr val="f79646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102" name="CustomShape 8"/>
          <p:cNvSpPr/>
          <p:nvPr/>
        </p:nvSpPr>
        <p:spPr>
          <a:xfrm flipH="1">
            <a:off x="1818360" y="4109040"/>
            <a:ext cx="360" cy="496800"/>
          </a:xfrm>
          <a:prstGeom prst="straightConnector1">
            <a:avLst/>
          </a:pr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CustomShape 9"/>
          <p:cNvSpPr/>
          <p:nvPr/>
        </p:nvSpPr>
        <p:spPr>
          <a:xfrm>
            <a:off x="5990040" y="4109040"/>
            <a:ext cx="14040" cy="505440"/>
          </a:xfrm>
          <a:prstGeom prst="straightConnector1">
            <a:avLst/>
          </a:pr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10"/>
          <p:cNvSpPr/>
          <p:nvPr/>
        </p:nvSpPr>
        <p:spPr>
          <a:xfrm>
            <a:off x="3344760" y="3596400"/>
            <a:ext cx="586440" cy="974880"/>
          </a:xfrm>
          <a:prstGeom prst="bentConnector2">
            <a:avLst/>
          </a:pr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11"/>
          <p:cNvSpPr/>
          <p:nvPr/>
        </p:nvSpPr>
        <p:spPr>
          <a:xfrm>
            <a:off x="7427520" y="3596400"/>
            <a:ext cx="741600" cy="1018440"/>
          </a:xfrm>
          <a:prstGeom prst="bentConnector2">
            <a:avLst/>
          </a:pr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CustomShape 12"/>
          <p:cNvSpPr/>
          <p:nvPr/>
        </p:nvSpPr>
        <p:spPr>
          <a:xfrm>
            <a:off x="1115280" y="5845320"/>
            <a:ext cx="1396800" cy="705600"/>
          </a:xfrm>
          <a:prstGeom prst="rect">
            <a:avLst/>
          </a:prstGeom>
          <a:ln w="3240"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SIMPLEX</a:t>
            </a:r>
            <a:endParaRPr/>
          </a:p>
        </p:txBody>
      </p:sp>
      <p:sp>
        <p:nvSpPr>
          <p:cNvPr id="107" name="CustomShape 13"/>
          <p:cNvSpPr/>
          <p:nvPr/>
        </p:nvSpPr>
        <p:spPr>
          <a:xfrm>
            <a:off x="3272760" y="5845320"/>
            <a:ext cx="1396800" cy="699840"/>
          </a:xfrm>
          <a:prstGeom prst="rect">
            <a:avLst/>
          </a:prstGeom>
          <a:ln w="3240"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Branch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&amp; Bound</a:t>
            </a:r>
            <a:endParaRPr/>
          </a:p>
        </p:txBody>
      </p:sp>
      <p:sp>
        <p:nvSpPr>
          <p:cNvPr id="108" name="CustomShape 14"/>
          <p:cNvSpPr/>
          <p:nvPr/>
        </p:nvSpPr>
        <p:spPr>
          <a:xfrm>
            <a:off x="5306040" y="5845320"/>
            <a:ext cx="1396800" cy="705600"/>
          </a:xfrm>
          <a:prstGeom prst="rect">
            <a:avLst/>
          </a:prstGeom>
          <a:ln w="3240"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SQP,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GRG</a:t>
            </a:r>
            <a:endParaRPr/>
          </a:p>
        </p:txBody>
      </p:sp>
      <p:sp>
        <p:nvSpPr>
          <p:cNvPr id="109" name="CustomShape 15"/>
          <p:cNvSpPr/>
          <p:nvPr/>
        </p:nvSpPr>
        <p:spPr>
          <a:xfrm>
            <a:off x="7201800" y="5845320"/>
            <a:ext cx="1710720" cy="705240"/>
          </a:xfrm>
          <a:prstGeom prst="rect">
            <a:avLst/>
          </a:prstGeom>
          <a:ln w="3240"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Outer Aproximation</a:t>
            </a:r>
            <a:endParaRPr/>
          </a:p>
        </p:txBody>
      </p:sp>
      <p:sp>
        <p:nvSpPr>
          <p:cNvPr id="110" name="CustomShape 16"/>
          <p:cNvSpPr/>
          <p:nvPr/>
        </p:nvSpPr>
        <p:spPr>
          <a:xfrm>
            <a:off x="1809720" y="5579280"/>
            <a:ext cx="360" cy="264960"/>
          </a:xfrm>
          <a:prstGeom prst="straightConnector1">
            <a:avLst/>
          </a:pr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17"/>
          <p:cNvSpPr/>
          <p:nvPr/>
        </p:nvSpPr>
        <p:spPr>
          <a:xfrm flipH="1">
            <a:off x="3969720" y="5587920"/>
            <a:ext cx="360" cy="256320"/>
          </a:xfrm>
          <a:prstGeom prst="straightConnector1">
            <a:avLst/>
          </a:pr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18"/>
          <p:cNvSpPr/>
          <p:nvPr/>
        </p:nvSpPr>
        <p:spPr>
          <a:xfrm>
            <a:off x="6004800" y="5587920"/>
            <a:ext cx="360" cy="256320"/>
          </a:xfrm>
          <a:prstGeom prst="straightConnector1">
            <a:avLst/>
          </a:pr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19"/>
          <p:cNvSpPr/>
          <p:nvPr/>
        </p:nvSpPr>
        <p:spPr>
          <a:xfrm flipH="1">
            <a:off x="8161560" y="5587920"/>
            <a:ext cx="360" cy="256320"/>
          </a:xfrm>
          <a:prstGeom prst="straightConnector1">
            <a:avLst/>
          </a:pr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20"/>
          <p:cNvSpPr/>
          <p:nvPr/>
        </p:nvSpPr>
        <p:spPr>
          <a:xfrm>
            <a:off x="1286280" y="2630880"/>
            <a:ext cx="690840" cy="359280"/>
          </a:xfrm>
          <a:prstGeom prst="rect">
            <a:avLst/>
          </a:prstGeom>
          <a:noFill/>
          <a:ln w="324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115" name="CustomShape 21"/>
          <p:cNvSpPr/>
          <p:nvPr/>
        </p:nvSpPr>
        <p:spPr>
          <a:xfrm>
            <a:off x="3344760" y="3204720"/>
            <a:ext cx="690840" cy="359280"/>
          </a:xfrm>
          <a:prstGeom prst="rect">
            <a:avLst/>
          </a:prstGeom>
          <a:noFill/>
          <a:ln w="324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116" name="CustomShape 22"/>
          <p:cNvSpPr/>
          <p:nvPr/>
        </p:nvSpPr>
        <p:spPr>
          <a:xfrm>
            <a:off x="7427520" y="3156120"/>
            <a:ext cx="690840" cy="359280"/>
          </a:xfrm>
          <a:prstGeom prst="rect">
            <a:avLst/>
          </a:prstGeom>
          <a:noFill/>
          <a:ln w="324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Si</a:t>
            </a:r>
            <a:endParaRPr/>
          </a:p>
        </p:txBody>
      </p:sp>
      <p:sp>
        <p:nvSpPr>
          <p:cNvPr id="117" name="CustomShape 23"/>
          <p:cNvSpPr/>
          <p:nvPr/>
        </p:nvSpPr>
        <p:spPr>
          <a:xfrm>
            <a:off x="2857680" y="1845000"/>
            <a:ext cx="690840" cy="359280"/>
          </a:xfrm>
          <a:prstGeom prst="rect">
            <a:avLst/>
          </a:prstGeom>
          <a:noFill/>
          <a:ln w="324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No</a:t>
            </a:r>
            <a:endParaRPr/>
          </a:p>
        </p:txBody>
      </p:sp>
      <p:sp>
        <p:nvSpPr>
          <p:cNvPr id="118" name="CustomShape 24"/>
          <p:cNvSpPr/>
          <p:nvPr/>
        </p:nvSpPr>
        <p:spPr>
          <a:xfrm>
            <a:off x="5900760" y="4109040"/>
            <a:ext cx="690840" cy="359280"/>
          </a:xfrm>
          <a:prstGeom prst="rect">
            <a:avLst/>
          </a:prstGeom>
          <a:noFill/>
          <a:ln w="324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No</a:t>
            </a:r>
            <a:endParaRPr/>
          </a:p>
        </p:txBody>
      </p:sp>
      <p:sp>
        <p:nvSpPr>
          <p:cNvPr id="119" name="CustomShape 25"/>
          <p:cNvSpPr/>
          <p:nvPr/>
        </p:nvSpPr>
        <p:spPr>
          <a:xfrm>
            <a:off x="1188720" y="4108680"/>
            <a:ext cx="576360" cy="366840"/>
          </a:xfrm>
          <a:prstGeom prst="rect">
            <a:avLst/>
          </a:prstGeom>
          <a:noFill/>
          <a:ln w="324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No</a:t>
            </a:r>
            <a:endParaRPr/>
          </a:p>
        </p:txBody>
      </p:sp>
      <p:sp>
        <p:nvSpPr>
          <p:cNvPr id="120" name="CustomShape 26"/>
          <p:cNvSpPr/>
          <p:nvPr/>
        </p:nvSpPr>
        <p:spPr>
          <a:xfrm>
            <a:off x="2981520" y="4572000"/>
            <a:ext cx="1919520" cy="1014840"/>
          </a:xfrm>
          <a:prstGeom prst="ellipse">
            <a:avLst/>
          </a:prstGeom>
          <a:ln w="3240">
            <a:solidFill>
              <a:srgbClr val="f79646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121" name="CustomShape 27"/>
          <p:cNvSpPr/>
          <p:nvPr/>
        </p:nvSpPr>
        <p:spPr>
          <a:xfrm>
            <a:off x="5047200" y="4607280"/>
            <a:ext cx="1992960" cy="970920"/>
          </a:xfrm>
          <a:prstGeom prst="ellipse">
            <a:avLst/>
          </a:prstGeom>
          <a:ln w="3240">
            <a:solidFill>
              <a:srgbClr val="f79646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alibri"/>
                <a:ea typeface="DejaVu Sans"/>
              </a:rPr>
              <a:t>Non Linear Programming</a:t>
            </a:r>
            <a:endParaRPr/>
          </a:p>
        </p:txBody>
      </p:sp>
      <p:sp>
        <p:nvSpPr>
          <p:cNvPr id="122" name="CustomShape 28"/>
          <p:cNvSpPr/>
          <p:nvPr/>
        </p:nvSpPr>
        <p:spPr>
          <a:xfrm>
            <a:off x="7223760" y="4615920"/>
            <a:ext cx="1828080" cy="970920"/>
          </a:xfrm>
          <a:prstGeom prst="ellipse">
            <a:avLst/>
          </a:prstGeom>
          <a:ln w="3240">
            <a:solidFill>
              <a:srgbClr val="f79646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123" name="CustomShape 29"/>
          <p:cNvSpPr/>
          <p:nvPr/>
        </p:nvSpPr>
        <p:spPr>
          <a:xfrm>
            <a:off x="875520" y="4795560"/>
            <a:ext cx="1991880" cy="50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alibri"/>
                <a:ea typeface="DejaVu Sans"/>
              </a:rPr>
              <a:t>Linear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alibri"/>
                <a:ea typeface="DejaVu Sans"/>
              </a:rPr>
              <a:t>Programming</a:t>
            </a:r>
            <a:endParaRPr/>
          </a:p>
        </p:txBody>
      </p:sp>
      <p:sp>
        <p:nvSpPr>
          <p:cNvPr id="124" name="CustomShape 30"/>
          <p:cNvSpPr/>
          <p:nvPr/>
        </p:nvSpPr>
        <p:spPr>
          <a:xfrm>
            <a:off x="2560320" y="4714200"/>
            <a:ext cx="2746440" cy="71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1400" strike="noStrike">
                <a:solidFill>
                  <a:srgbClr val="000000"/>
                </a:solidFill>
                <a:latin typeface="Calibri"/>
                <a:ea typeface="DejaVu Sans"/>
              </a:rPr>
              <a:t>Integer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alibri"/>
                <a:ea typeface="DejaVu Sans"/>
              </a:rPr>
              <a:t>Linear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alibri"/>
                <a:ea typeface="DejaVu Sans"/>
              </a:rPr>
              <a:t>Programming</a:t>
            </a:r>
            <a:endParaRPr/>
          </a:p>
        </p:txBody>
      </p:sp>
      <p:sp>
        <p:nvSpPr>
          <p:cNvPr id="125" name="CustomShape 31"/>
          <p:cNvSpPr/>
          <p:nvPr/>
        </p:nvSpPr>
        <p:spPr>
          <a:xfrm>
            <a:off x="6309360" y="4754880"/>
            <a:ext cx="3685320" cy="71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alibri"/>
                <a:ea typeface="DejaVu Sans"/>
              </a:rPr>
              <a:t>Mixed Integer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alibri"/>
                <a:ea typeface="DejaVu Sans"/>
              </a:rPr>
              <a:t>Non Linear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alibri"/>
                <a:ea typeface="DejaVu Sans"/>
              </a:rPr>
              <a:t>Programming</a:t>
            </a:r>
            <a:endParaRPr/>
          </a:p>
        </p:txBody>
      </p:sp>
      <p:sp>
        <p:nvSpPr>
          <p:cNvPr id="126" name="Line 3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169200" y="274320"/>
            <a:ext cx="2925360" cy="1096560"/>
          </a:xfrm>
          <a:prstGeom prst="flowChartConnector">
            <a:avLst/>
          </a:prstGeom>
          <a:solidFill>
            <a:srgbClr val="ffffff"/>
          </a:solidFill>
          <a:ln>
            <a:solidFill>
              <a:srgbClr val="c5000b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000" strike="noStrike">
                <a:solidFill>
                  <a:srgbClr val="000000"/>
                </a:solidFill>
                <a:latin typeface="Arial"/>
                <a:ea typeface="DejaVu Sans"/>
              </a:rPr>
              <a:t>Objective Function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g(x)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≤0, h(x) = 0</a:t>
            </a:r>
            <a:endParaRPr/>
          </a:p>
        </p:txBody>
      </p:sp>
      <p:sp>
        <p:nvSpPr>
          <p:cNvPr id="128" name="CustomShape 2"/>
          <p:cNvSpPr/>
          <p:nvPr/>
        </p:nvSpPr>
        <p:spPr>
          <a:xfrm>
            <a:off x="540720" y="1737360"/>
            <a:ext cx="2193840" cy="1188000"/>
          </a:xfrm>
          <a:prstGeom prst="flowChartDecision">
            <a:avLst/>
          </a:prstGeom>
          <a:solidFill>
            <a:srgbClr val="ffffff"/>
          </a:solidFill>
          <a:ln>
            <a:solidFill>
              <a:srgbClr val="dd481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LINEAR</a:t>
            </a:r>
            <a:endParaRPr/>
          </a:p>
        </p:txBody>
      </p:sp>
      <p:sp>
        <p:nvSpPr>
          <p:cNvPr id="129" name="CustomShape 3"/>
          <p:cNvSpPr/>
          <p:nvPr/>
        </p:nvSpPr>
        <p:spPr>
          <a:xfrm>
            <a:off x="1632240" y="1371600"/>
            <a:ext cx="5400" cy="365400"/>
          </a:xfrm>
          <a:prstGeom prst="straightConnector1">
            <a:avLst/>
          </a:prstGeom>
          <a:noFill/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4"/>
          <p:cNvSpPr/>
          <p:nvPr/>
        </p:nvSpPr>
        <p:spPr>
          <a:xfrm>
            <a:off x="498960" y="3286080"/>
            <a:ext cx="2285280" cy="1102320"/>
          </a:xfrm>
          <a:prstGeom prst="flowChartDecision">
            <a:avLst/>
          </a:prstGeom>
          <a:solidFill>
            <a:srgbClr val="ffffff"/>
          </a:solidFill>
          <a:ln>
            <a:solidFill>
              <a:srgbClr val="ff420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Integer Variables</a:t>
            </a:r>
            <a:endParaRPr/>
          </a:p>
        </p:txBody>
      </p:sp>
      <p:sp>
        <p:nvSpPr>
          <p:cNvPr id="131" name="CustomShape 5"/>
          <p:cNvSpPr/>
          <p:nvPr/>
        </p:nvSpPr>
        <p:spPr>
          <a:xfrm>
            <a:off x="1638000" y="2926080"/>
            <a:ext cx="3600" cy="359640"/>
          </a:xfrm>
          <a:prstGeom prst="straightConnector1">
            <a:avLst/>
          </a:prstGeom>
          <a:noFill/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6"/>
          <p:cNvSpPr/>
          <p:nvPr/>
        </p:nvSpPr>
        <p:spPr>
          <a:xfrm>
            <a:off x="845280" y="5891040"/>
            <a:ext cx="1645200" cy="730800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ffd32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SIMPLEX</a:t>
            </a:r>
            <a:endParaRPr/>
          </a:p>
        </p:txBody>
      </p:sp>
      <p:sp>
        <p:nvSpPr>
          <p:cNvPr id="133" name="CustomShape 7"/>
          <p:cNvSpPr/>
          <p:nvPr/>
        </p:nvSpPr>
        <p:spPr>
          <a:xfrm>
            <a:off x="753840" y="4702320"/>
            <a:ext cx="1805760" cy="822240"/>
          </a:xfrm>
          <a:prstGeom prst="flowChartPreparation">
            <a:avLst/>
          </a:prstGeom>
          <a:solidFill>
            <a:srgbClr val="ffffff"/>
          </a:solidFill>
          <a:ln>
            <a:solidFill>
              <a:srgbClr val="ff950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Linear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Programming</a:t>
            </a:r>
            <a:endParaRPr/>
          </a:p>
        </p:txBody>
      </p:sp>
      <p:sp>
        <p:nvSpPr>
          <p:cNvPr id="134" name="CustomShape 8"/>
          <p:cNvSpPr/>
          <p:nvPr/>
        </p:nvSpPr>
        <p:spPr>
          <a:xfrm>
            <a:off x="1641960" y="4389120"/>
            <a:ext cx="14760" cy="312840"/>
          </a:xfrm>
          <a:prstGeom prst="straightConnector1">
            <a:avLst/>
          </a:prstGeom>
          <a:noFill/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9"/>
          <p:cNvSpPr/>
          <p:nvPr/>
        </p:nvSpPr>
        <p:spPr>
          <a:xfrm>
            <a:off x="1657080" y="5525280"/>
            <a:ext cx="10800" cy="365400"/>
          </a:xfrm>
          <a:prstGeom prst="straightConnector1">
            <a:avLst/>
          </a:prstGeom>
          <a:noFill/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10"/>
          <p:cNvSpPr/>
          <p:nvPr/>
        </p:nvSpPr>
        <p:spPr>
          <a:xfrm>
            <a:off x="4675320" y="3286440"/>
            <a:ext cx="2285280" cy="1102320"/>
          </a:xfrm>
          <a:prstGeom prst="flowChartDecision">
            <a:avLst/>
          </a:prstGeom>
          <a:solidFill>
            <a:srgbClr val="ffffff"/>
          </a:solidFill>
          <a:ln>
            <a:solidFill>
              <a:srgbClr val="ff420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Integer Variable</a:t>
            </a:r>
            <a:endParaRPr/>
          </a:p>
        </p:txBody>
      </p:sp>
      <p:sp>
        <p:nvSpPr>
          <p:cNvPr id="137" name="CustomShape 11"/>
          <p:cNvSpPr/>
          <p:nvPr/>
        </p:nvSpPr>
        <p:spPr>
          <a:xfrm>
            <a:off x="2638080" y="4702680"/>
            <a:ext cx="2051640" cy="822240"/>
          </a:xfrm>
          <a:prstGeom prst="flowChartPreparation">
            <a:avLst/>
          </a:prstGeom>
          <a:solidFill>
            <a:srgbClr val="ffffff"/>
          </a:solidFill>
          <a:ln>
            <a:solidFill>
              <a:srgbClr val="ff950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Mixed–discrete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Programming</a:t>
            </a:r>
            <a:endParaRPr/>
          </a:p>
        </p:txBody>
      </p:sp>
      <p:sp>
        <p:nvSpPr>
          <p:cNvPr id="138" name="Line 1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139" name="Line 1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140" name="CustomShape 14"/>
          <p:cNvSpPr/>
          <p:nvPr/>
        </p:nvSpPr>
        <p:spPr>
          <a:xfrm>
            <a:off x="2789640" y="5891400"/>
            <a:ext cx="1751400" cy="730800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ffd32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Branch &amp; Bound</a:t>
            </a:r>
            <a:endParaRPr/>
          </a:p>
        </p:txBody>
      </p:sp>
      <p:sp>
        <p:nvSpPr>
          <p:cNvPr id="141" name="Line 1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142" name="CustomShape 16"/>
          <p:cNvSpPr/>
          <p:nvPr/>
        </p:nvSpPr>
        <p:spPr>
          <a:xfrm>
            <a:off x="4798080" y="4703040"/>
            <a:ext cx="2051640" cy="822240"/>
          </a:xfrm>
          <a:prstGeom prst="flowChartPreparation">
            <a:avLst/>
          </a:prstGeom>
          <a:solidFill>
            <a:srgbClr val="ffffff"/>
          </a:solidFill>
          <a:ln>
            <a:solidFill>
              <a:srgbClr val="ff950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Non Linear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Programming</a:t>
            </a:r>
            <a:endParaRPr/>
          </a:p>
        </p:txBody>
      </p:sp>
      <p:sp>
        <p:nvSpPr>
          <p:cNvPr id="143" name="CustomShape 17"/>
          <p:cNvSpPr/>
          <p:nvPr/>
        </p:nvSpPr>
        <p:spPr>
          <a:xfrm>
            <a:off x="6958080" y="4703400"/>
            <a:ext cx="2093760" cy="822240"/>
          </a:xfrm>
          <a:prstGeom prst="flowChartPreparation">
            <a:avLst/>
          </a:prstGeom>
          <a:solidFill>
            <a:srgbClr val="ffffff"/>
          </a:solidFill>
          <a:ln>
            <a:solidFill>
              <a:srgbClr val="ff950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Mixed Integer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Non Linear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Programming</a:t>
            </a:r>
            <a:endParaRPr/>
          </a:p>
        </p:txBody>
      </p:sp>
      <p:sp>
        <p:nvSpPr>
          <p:cNvPr id="144" name="Line 18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145" name="Line 1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146" name="CustomShape 20"/>
          <p:cNvSpPr/>
          <p:nvPr/>
        </p:nvSpPr>
        <p:spPr>
          <a:xfrm>
            <a:off x="4949640" y="5891760"/>
            <a:ext cx="1751400" cy="730800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ffd32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SQP</a:t>
            </a:r>
            <a:endParaRPr/>
          </a:p>
        </p:txBody>
      </p:sp>
      <p:sp>
        <p:nvSpPr>
          <p:cNvPr id="147" name="CustomShape 21"/>
          <p:cNvSpPr/>
          <p:nvPr/>
        </p:nvSpPr>
        <p:spPr>
          <a:xfrm>
            <a:off x="7145640" y="5892120"/>
            <a:ext cx="1751400" cy="730800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ffd32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Outer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Approximation</a:t>
            </a:r>
            <a:endParaRPr/>
          </a:p>
        </p:txBody>
      </p:sp>
      <p:sp>
        <p:nvSpPr>
          <p:cNvPr id="148" name="Line 2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149" name="Line 2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150" name="Line 2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151" name="Line 2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152" name="Line 2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153" name="Line 27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154" name="Line 28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155" name="Line 2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156" name="Line 30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157" name="CustomShape 31"/>
          <p:cNvSpPr/>
          <p:nvPr/>
        </p:nvSpPr>
        <p:spPr>
          <a:xfrm>
            <a:off x="914400" y="2939760"/>
            <a:ext cx="529200" cy="31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1600" strike="noStrike">
                <a:latin typeface="Arial"/>
              </a:rPr>
              <a:t>Yes</a:t>
            </a:r>
            <a:endParaRPr/>
          </a:p>
        </p:txBody>
      </p:sp>
      <p:sp>
        <p:nvSpPr>
          <p:cNvPr id="158" name="CustomShape 32"/>
          <p:cNvSpPr/>
          <p:nvPr/>
        </p:nvSpPr>
        <p:spPr>
          <a:xfrm>
            <a:off x="3002760" y="3443760"/>
            <a:ext cx="529200" cy="31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1600" strike="noStrike">
                <a:latin typeface="Arial"/>
              </a:rPr>
              <a:t>Yes</a:t>
            </a:r>
            <a:endParaRPr/>
          </a:p>
        </p:txBody>
      </p:sp>
      <p:sp>
        <p:nvSpPr>
          <p:cNvPr id="159" name="CustomShape 33"/>
          <p:cNvSpPr/>
          <p:nvPr/>
        </p:nvSpPr>
        <p:spPr>
          <a:xfrm>
            <a:off x="7143120" y="3443760"/>
            <a:ext cx="529200" cy="31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1600" strike="noStrike">
                <a:latin typeface="Arial"/>
              </a:rPr>
              <a:t>Yes</a:t>
            </a:r>
            <a:endParaRPr/>
          </a:p>
        </p:txBody>
      </p:sp>
      <p:sp>
        <p:nvSpPr>
          <p:cNvPr id="160" name="CustomShape 34"/>
          <p:cNvSpPr/>
          <p:nvPr/>
        </p:nvSpPr>
        <p:spPr>
          <a:xfrm>
            <a:off x="3003480" y="1931760"/>
            <a:ext cx="450000" cy="31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1600" strike="noStrike">
                <a:latin typeface="Arial"/>
              </a:rPr>
              <a:t>No</a:t>
            </a:r>
            <a:endParaRPr/>
          </a:p>
        </p:txBody>
      </p:sp>
      <p:sp>
        <p:nvSpPr>
          <p:cNvPr id="161" name="CustomShape 35"/>
          <p:cNvSpPr/>
          <p:nvPr/>
        </p:nvSpPr>
        <p:spPr>
          <a:xfrm>
            <a:off x="987840" y="4343760"/>
            <a:ext cx="450000" cy="31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1600" strike="noStrike">
                <a:latin typeface="Arial"/>
              </a:rPr>
              <a:t>No</a:t>
            </a:r>
            <a:endParaRPr/>
          </a:p>
        </p:txBody>
      </p:sp>
      <p:sp>
        <p:nvSpPr>
          <p:cNvPr id="162" name="CustomShape 36"/>
          <p:cNvSpPr/>
          <p:nvPr/>
        </p:nvSpPr>
        <p:spPr>
          <a:xfrm>
            <a:off x="5272200" y="4343760"/>
            <a:ext cx="450000" cy="31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1600" strike="noStrike">
                <a:latin typeface="Arial"/>
              </a:rPr>
              <a:t>No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Imagen 3" descr=""/>
          <p:cNvPicPr/>
          <p:nvPr/>
        </p:nvPicPr>
        <p:blipFill>
          <a:blip r:embed="rId1"/>
          <a:stretch/>
        </p:blipFill>
        <p:spPr>
          <a:xfrm>
            <a:off x="3221280" y="3797640"/>
            <a:ext cx="989640" cy="938880"/>
          </a:xfrm>
          <a:prstGeom prst="rect">
            <a:avLst/>
          </a:prstGeom>
          <a:ln>
            <a:noFill/>
          </a:ln>
        </p:spPr>
      </p:pic>
      <p:pic>
        <p:nvPicPr>
          <p:cNvPr id="164" name="Imagen 4" descr=""/>
          <p:cNvPicPr/>
          <p:nvPr/>
        </p:nvPicPr>
        <p:blipFill>
          <a:blip r:embed="rId2"/>
          <a:stretch/>
        </p:blipFill>
        <p:spPr>
          <a:xfrm>
            <a:off x="1928880" y="3728160"/>
            <a:ext cx="1053720" cy="1053720"/>
          </a:xfrm>
          <a:prstGeom prst="rect">
            <a:avLst/>
          </a:prstGeom>
          <a:ln>
            <a:noFill/>
          </a:ln>
        </p:spPr>
      </p:pic>
      <p:pic>
        <p:nvPicPr>
          <p:cNvPr id="165" name="Imagen 5" descr=""/>
          <p:cNvPicPr/>
          <p:nvPr/>
        </p:nvPicPr>
        <p:blipFill>
          <a:blip r:embed="rId3"/>
          <a:stretch/>
        </p:blipFill>
        <p:spPr>
          <a:xfrm>
            <a:off x="4395960" y="3786480"/>
            <a:ext cx="1798560" cy="937440"/>
          </a:xfrm>
          <a:prstGeom prst="rect">
            <a:avLst/>
          </a:prstGeom>
          <a:ln>
            <a:noFill/>
          </a:ln>
        </p:spPr>
      </p:pic>
      <p:pic>
        <p:nvPicPr>
          <p:cNvPr id="166" name="Imagen 6" descr=""/>
          <p:cNvPicPr/>
          <p:nvPr/>
        </p:nvPicPr>
        <p:blipFill>
          <a:blip r:embed="rId4"/>
          <a:stretch/>
        </p:blipFill>
        <p:spPr>
          <a:xfrm>
            <a:off x="6365160" y="3671640"/>
            <a:ext cx="1171800" cy="1074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-355680" y="863640"/>
            <a:ext cx="5396760" cy="2082240"/>
          </a:xfrm>
          <a:prstGeom prst="rect">
            <a:avLst/>
          </a:prstGeom>
          <a:ln>
            <a:noFill/>
          </a:ln>
        </p:spPr>
      </p:pic>
      <p:pic>
        <p:nvPicPr>
          <p:cNvPr id="168" name="" descr=""/>
          <p:cNvPicPr/>
          <p:nvPr/>
        </p:nvPicPr>
        <p:blipFill>
          <a:blip r:embed="rId2"/>
          <a:stretch/>
        </p:blipFill>
        <p:spPr>
          <a:xfrm>
            <a:off x="3949560" y="1028880"/>
            <a:ext cx="5396760" cy="875520"/>
          </a:xfrm>
          <a:prstGeom prst="rect">
            <a:avLst/>
          </a:prstGeom>
          <a:ln>
            <a:noFill/>
          </a:ln>
        </p:spPr>
      </p:pic>
      <p:pic>
        <p:nvPicPr>
          <p:cNvPr id="169" name="" descr=""/>
          <p:cNvPicPr/>
          <p:nvPr/>
        </p:nvPicPr>
        <p:blipFill>
          <a:blip r:embed="rId3"/>
          <a:stretch/>
        </p:blipFill>
        <p:spPr>
          <a:xfrm>
            <a:off x="4254480" y="1600200"/>
            <a:ext cx="5396760" cy="875520"/>
          </a:xfrm>
          <a:prstGeom prst="rect">
            <a:avLst/>
          </a:prstGeom>
          <a:ln>
            <a:noFill/>
          </a:ln>
        </p:spPr>
      </p:pic>
      <p:pic>
        <p:nvPicPr>
          <p:cNvPr id="170" name="" descr=""/>
          <p:cNvPicPr/>
          <p:nvPr/>
        </p:nvPicPr>
        <p:blipFill>
          <a:blip r:embed="rId4"/>
          <a:stretch/>
        </p:blipFill>
        <p:spPr>
          <a:xfrm>
            <a:off x="3301920" y="3632040"/>
            <a:ext cx="5396760" cy="1447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icture 14" descr=""/>
          <p:cNvPicPr/>
          <p:nvPr/>
        </p:nvPicPr>
        <p:blipFill>
          <a:blip r:embed="rId1"/>
          <a:stretch/>
        </p:blipFill>
        <p:spPr>
          <a:xfrm>
            <a:off x="5766120" y="1026720"/>
            <a:ext cx="855360" cy="1898640"/>
          </a:xfrm>
          <a:prstGeom prst="rect">
            <a:avLst/>
          </a:prstGeom>
          <a:ln>
            <a:noFill/>
          </a:ln>
        </p:spPr>
      </p:pic>
      <p:pic>
        <p:nvPicPr>
          <p:cNvPr id="172" name="Picture 2" descr=""/>
          <p:cNvPicPr/>
          <p:nvPr/>
        </p:nvPicPr>
        <p:blipFill>
          <a:blip r:embed="rId2"/>
          <a:stretch/>
        </p:blipFill>
        <p:spPr>
          <a:xfrm>
            <a:off x="682560" y="1149120"/>
            <a:ext cx="456480" cy="657720"/>
          </a:xfrm>
          <a:prstGeom prst="rect">
            <a:avLst/>
          </a:prstGeom>
          <a:ln>
            <a:noFill/>
          </a:ln>
        </p:spPr>
      </p:pic>
      <p:pic>
        <p:nvPicPr>
          <p:cNvPr id="173" name="Picture 4" descr=""/>
          <p:cNvPicPr/>
          <p:nvPr/>
        </p:nvPicPr>
        <p:blipFill>
          <a:blip r:embed="rId3"/>
          <a:stretch/>
        </p:blipFill>
        <p:spPr>
          <a:xfrm>
            <a:off x="1506960" y="2289600"/>
            <a:ext cx="880200" cy="627840"/>
          </a:xfrm>
          <a:prstGeom prst="rect">
            <a:avLst/>
          </a:prstGeom>
          <a:ln>
            <a:noFill/>
          </a:ln>
        </p:spPr>
      </p:pic>
      <p:pic>
        <p:nvPicPr>
          <p:cNvPr id="174" name="Picture 6" descr=""/>
          <p:cNvPicPr/>
          <p:nvPr/>
        </p:nvPicPr>
        <p:blipFill>
          <a:blip r:embed="rId4"/>
          <a:stretch/>
        </p:blipFill>
        <p:spPr>
          <a:xfrm>
            <a:off x="1535760" y="912960"/>
            <a:ext cx="855720" cy="868680"/>
          </a:xfrm>
          <a:prstGeom prst="rect">
            <a:avLst/>
          </a:prstGeom>
          <a:ln>
            <a:noFill/>
          </a:ln>
        </p:spPr>
      </p:pic>
      <p:pic>
        <p:nvPicPr>
          <p:cNvPr id="175" name="Picture 8" descr=""/>
          <p:cNvPicPr/>
          <p:nvPr/>
        </p:nvPicPr>
        <p:blipFill>
          <a:blip r:embed="rId5"/>
          <a:stretch/>
        </p:blipFill>
        <p:spPr>
          <a:xfrm>
            <a:off x="515880" y="2127600"/>
            <a:ext cx="789840" cy="789840"/>
          </a:xfrm>
          <a:prstGeom prst="rect">
            <a:avLst/>
          </a:prstGeom>
          <a:ln>
            <a:noFill/>
          </a:ln>
        </p:spPr>
      </p:pic>
      <p:pic>
        <p:nvPicPr>
          <p:cNvPr id="176" name="Picture 10" descr=""/>
          <p:cNvPicPr/>
          <p:nvPr/>
        </p:nvPicPr>
        <p:blipFill>
          <a:blip r:embed="rId6"/>
          <a:stretch/>
        </p:blipFill>
        <p:spPr>
          <a:xfrm>
            <a:off x="3126240" y="1048680"/>
            <a:ext cx="2106720" cy="2106720"/>
          </a:xfrm>
          <a:prstGeom prst="rect">
            <a:avLst/>
          </a:prstGeom>
          <a:ln>
            <a:noFill/>
          </a:ln>
        </p:spPr>
      </p:pic>
      <p:sp>
        <p:nvSpPr>
          <p:cNvPr id="177" name="CustomShape 1"/>
          <p:cNvSpPr/>
          <p:nvPr/>
        </p:nvSpPr>
        <p:spPr>
          <a:xfrm>
            <a:off x="1214280" y="1835280"/>
            <a:ext cx="31896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000000"/>
                </a:solidFill>
                <a:latin typeface="Calibri"/>
                <a:ea typeface="DejaVu Sans"/>
              </a:rPr>
              <a:t>+</a:t>
            </a:r>
            <a:endParaRPr/>
          </a:p>
        </p:txBody>
      </p:sp>
      <p:sp>
        <p:nvSpPr>
          <p:cNvPr id="178" name="CustomShape 2"/>
          <p:cNvSpPr/>
          <p:nvPr/>
        </p:nvSpPr>
        <p:spPr>
          <a:xfrm>
            <a:off x="2620800" y="2127600"/>
            <a:ext cx="559080" cy="360"/>
          </a:xfrm>
          <a:prstGeom prst="straightConnector1">
            <a:avLst/>
          </a:prstGeom>
          <a:noFill/>
          <a:ln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79" name="CustomShape 3"/>
          <p:cNvSpPr/>
          <p:nvPr/>
        </p:nvSpPr>
        <p:spPr>
          <a:xfrm>
            <a:off x="4886280" y="2130120"/>
            <a:ext cx="559080" cy="360"/>
          </a:xfrm>
          <a:prstGeom prst="straightConnector1">
            <a:avLst/>
          </a:prstGeom>
          <a:noFill/>
          <a:ln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80" name="CustomShape 4"/>
          <p:cNvSpPr/>
          <p:nvPr/>
        </p:nvSpPr>
        <p:spPr>
          <a:xfrm>
            <a:off x="502200" y="1704600"/>
            <a:ext cx="8312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water</a:t>
            </a:r>
            <a:endParaRPr/>
          </a:p>
        </p:txBody>
      </p:sp>
      <p:sp>
        <p:nvSpPr>
          <p:cNvPr id="181" name="CustomShape 5"/>
          <p:cNvSpPr/>
          <p:nvPr/>
        </p:nvSpPr>
        <p:spPr>
          <a:xfrm>
            <a:off x="1599480" y="1712520"/>
            <a:ext cx="6955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malt</a:t>
            </a:r>
            <a:endParaRPr/>
          </a:p>
        </p:txBody>
      </p:sp>
      <p:sp>
        <p:nvSpPr>
          <p:cNvPr id="182" name="CustomShape 6"/>
          <p:cNvSpPr/>
          <p:nvPr/>
        </p:nvSpPr>
        <p:spPr>
          <a:xfrm>
            <a:off x="560880" y="2812320"/>
            <a:ext cx="7275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hops</a:t>
            </a:r>
            <a:endParaRPr/>
          </a:p>
        </p:txBody>
      </p:sp>
      <p:sp>
        <p:nvSpPr>
          <p:cNvPr id="183" name="CustomShape 7"/>
          <p:cNvSpPr/>
          <p:nvPr/>
        </p:nvSpPr>
        <p:spPr>
          <a:xfrm>
            <a:off x="1566720" y="2812320"/>
            <a:ext cx="8038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yeast</a:t>
            </a:r>
            <a:endParaRPr/>
          </a:p>
        </p:txBody>
      </p:sp>
      <p:sp>
        <p:nvSpPr>
          <p:cNvPr id="184" name="CustomShape 8"/>
          <p:cNvSpPr/>
          <p:nvPr/>
        </p:nvSpPr>
        <p:spPr>
          <a:xfrm>
            <a:off x="3830400" y="2918520"/>
            <a:ext cx="6987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beer</a:t>
            </a:r>
            <a:endParaRPr/>
          </a:p>
        </p:txBody>
      </p:sp>
      <p:pic>
        <p:nvPicPr>
          <p:cNvPr id="185" name="Picture 12" descr=""/>
          <p:cNvPicPr/>
          <p:nvPr/>
        </p:nvPicPr>
        <p:blipFill>
          <a:blip r:embed="rId7"/>
          <a:stretch/>
        </p:blipFill>
        <p:spPr>
          <a:xfrm>
            <a:off x="6184080" y="2357280"/>
            <a:ext cx="728280" cy="728280"/>
          </a:xfrm>
          <a:prstGeom prst="rect">
            <a:avLst/>
          </a:prstGeom>
          <a:ln>
            <a:noFill/>
          </a:ln>
        </p:spPr>
      </p:pic>
      <p:sp>
        <p:nvSpPr>
          <p:cNvPr id="186" name="CustomShape 9"/>
          <p:cNvSpPr/>
          <p:nvPr/>
        </p:nvSpPr>
        <p:spPr>
          <a:xfrm>
            <a:off x="6880680" y="1781640"/>
            <a:ext cx="31896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000000"/>
                </a:solidFill>
                <a:latin typeface="Calibri"/>
                <a:ea typeface="DejaVu Sans"/>
              </a:rPr>
              <a:t>+</a:t>
            </a:r>
            <a:endParaRPr/>
          </a:p>
        </p:txBody>
      </p:sp>
      <p:sp>
        <p:nvSpPr>
          <p:cNvPr id="187" name="CustomShape 10"/>
          <p:cNvSpPr/>
          <p:nvPr/>
        </p:nvSpPr>
        <p:spPr>
          <a:xfrm>
            <a:off x="6980400" y="2593440"/>
            <a:ext cx="20962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Water waste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(don’t drink this)</a:t>
            </a:r>
            <a:endParaRPr/>
          </a:p>
        </p:txBody>
      </p:sp>
      <p:sp>
        <p:nvSpPr>
          <p:cNvPr id="188" name="CustomShape 11"/>
          <p:cNvSpPr/>
          <p:nvPr/>
        </p:nvSpPr>
        <p:spPr>
          <a:xfrm>
            <a:off x="5940360" y="3031560"/>
            <a:ext cx="9910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Whisky</a:t>
            </a:r>
            <a:endParaRPr/>
          </a:p>
        </p:txBody>
      </p:sp>
      <p:pic>
        <p:nvPicPr>
          <p:cNvPr id="189" name="Picture 2" descr=""/>
          <p:cNvPicPr/>
          <p:nvPr/>
        </p:nvPicPr>
        <p:blipFill>
          <a:blip r:embed="rId8"/>
          <a:stretch/>
        </p:blipFill>
        <p:spPr>
          <a:xfrm>
            <a:off x="7684920" y="1719000"/>
            <a:ext cx="456480" cy="657720"/>
          </a:xfrm>
          <a:prstGeom prst="rect">
            <a:avLst/>
          </a:prstGeom>
          <a:ln>
            <a:noFill/>
          </a:ln>
        </p:spPr>
      </p:pic>
      <p:sp>
        <p:nvSpPr>
          <p:cNvPr id="190" name="CustomShape 12"/>
          <p:cNvSpPr/>
          <p:nvPr/>
        </p:nvSpPr>
        <p:spPr>
          <a:xfrm>
            <a:off x="387000" y="904680"/>
            <a:ext cx="4439160" cy="2696400"/>
          </a:xfrm>
          <a:prstGeom prst="roundRect">
            <a:avLst>
              <a:gd name="adj" fmla="val 13910"/>
            </a:avLst>
          </a:prstGeom>
          <a:noFill/>
          <a:ln>
            <a:solidFill>
              <a:srgbClr val="ffc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191" name="CustomShape 13"/>
          <p:cNvSpPr/>
          <p:nvPr/>
        </p:nvSpPr>
        <p:spPr>
          <a:xfrm>
            <a:off x="1068480" y="3389400"/>
            <a:ext cx="2310840" cy="363960"/>
          </a:xfrm>
          <a:prstGeom prst="rect">
            <a:avLst/>
          </a:prstGeom>
          <a:ln>
            <a:solidFill>
              <a:srgbClr val="ffc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(Chemical) reactor</a:t>
            </a:r>
            <a:endParaRPr/>
          </a:p>
        </p:txBody>
      </p:sp>
      <p:sp>
        <p:nvSpPr>
          <p:cNvPr id="192" name="CustomShape 14"/>
          <p:cNvSpPr/>
          <p:nvPr/>
        </p:nvSpPr>
        <p:spPr>
          <a:xfrm>
            <a:off x="3364920" y="754920"/>
            <a:ext cx="5563800" cy="2995920"/>
          </a:xfrm>
          <a:prstGeom prst="roundRect">
            <a:avLst>
              <a:gd name="adj" fmla="val 13910"/>
            </a:avLst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193" name="CustomShape 15"/>
          <p:cNvSpPr/>
          <p:nvPr/>
        </p:nvSpPr>
        <p:spPr>
          <a:xfrm>
            <a:off x="5585760" y="3530520"/>
            <a:ext cx="1399680" cy="363960"/>
          </a:xfrm>
          <a:prstGeom prst="rect">
            <a:avLst/>
          </a:prstGeom>
          <a:ln>
            <a:solidFill>
              <a:srgbClr val="00b050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Distillation</a:t>
            </a:r>
            <a:endParaRPr/>
          </a:p>
        </p:txBody>
      </p:sp>
      <p:sp>
        <p:nvSpPr>
          <p:cNvPr id="194" name="CustomShape 16"/>
          <p:cNvSpPr/>
          <p:nvPr/>
        </p:nvSpPr>
        <p:spPr>
          <a:xfrm>
            <a:off x="336240" y="204120"/>
            <a:ext cx="40330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trike="noStrike">
                <a:solidFill>
                  <a:srgbClr val="6a6a6a"/>
                </a:solidFill>
                <a:latin typeface="arial"/>
                <a:ea typeface="DejaVu Sans"/>
              </a:rPr>
              <a:t>Chemical engineering in a nutshell:</a:t>
            </a:r>
            <a:endParaRPr/>
          </a:p>
        </p:txBody>
      </p:sp>
      <p:pic>
        <p:nvPicPr>
          <p:cNvPr id="195" name="Picture 20" descr=""/>
          <p:cNvPicPr/>
          <p:nvPr/>
        </p:nvPicPr>
        <p:blipFill>
          <a:blip r:embed="rId9"/>
          <a:stretch/>
        </p:blipFill>
        <p:spPr>
          <a:xfrm>
            <a:off x="4708080" y="4212000"/>
            <a:ext cx="1740600" cy="1188000"/>
          </a:xfrm>
          <a:prstGeom prst="rect">
            <a:avLst/>
          </a:prstGeom>
          <a:ln>
            <a:noFill/>
          </a:ln>
        </p:spPr>
      </p:pic>
      <p:pic>
        <p:nvPicPr>
          <p:cNvPr id="196" name="Picture 22" descr=""/>
          <p:cNvPicPr/>
          <p:nvPr/>
        </p:nvPicPr>
        <p:blipFill>
          <a:blip r:embed="rId10"/>
          <a:stretch/>
        </p:blipFill>
        <p:spPr>
          <a:xfrm>
            <a:off x="2338560" y="3998880"/>
            <a:ext cx="1372680" cy="1735200"/>
          </a:xfrm>
          <a:prstGeom prst="rect">
            <a:avLst/>
          </a:prstGeom>
          <a:ln>
            <a:noFill/>
          </a:ln>
        </p:spPr>
      </p:pic>
      <p:pic>
        <p:nvPicPr>
          <p:cNvPr id="197" name="Picture 24" descr=""/>
          <p:cNvPicPr/>
          <p:nvPr/>
        </p:nvPicPr>
        <p:blipFill>
          <a:blip r:embed="rId11"/>
          <a:stretch/>
        </p:blipFill>
        <p:spPr>
          <a:xfrm>
            <a:off x="689760" y="3998880"/>
            <a:ext cx="1044000" cy="1729080"/>
          </a:xfrm>
          <a:prstGeom prst="rect">
            <a:avLst/>
          </a:prstGeom>
          <a:ln>
            <a:noFill/>
          </a:ln>
        </p:spPr>
      </p:pic>
      <p:pic>
        <p:nvPicPr>
          <p:cNvPr id="198" name="Picture 26" descr=""/>
          <p:cNvPicPr/>
          <p:nvPr/>
        </p:nvPicPr>
        <p:blipFill>
          <a:blip r:embed="rId12"/>
          <a:stretch/>
        </p:blipFill>
        <p:spPr>
          <a:xfrm>
            <a:off x="7122240" y="4047480"/>
            <a:ext cx="1581840" cy="2084040"/>
          </a:xfrm>
          <a:prstGeom prst="rect">
            <a:avLst/>
          </a:prstGeom>
          <a:ln>
            <a:noFill/>
          </a:ln>
        </p:spPr>
      </p:pic>
      <p:sp>
        <p:nvSpPr>
          <p:cNvPr id="199" name="CustomShape 17"/>
          <p:cNvSpPr/>
          <p:nvPr/>
        </p:nvSpPr>
        <p:spPr>
          <a:xfrm>
            <a:off x="778680" y="5788440"/>
            <a:ext cx="8236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batch</a:t>
            </a:r>
            <a:endParaRPr/>
          </a:p>
        </p:txBody>
      </p:sp>
      <p:sp>
        <p:nvSpPr>
          <p:cNvPr id="200" name="CustomShape 18"/>
          <p:cNvSpPr/>
          <p:nvPr/>
        </p:nvSpPr>
        <p:spPr>
          <a:xfrm>
            <a:off x="2162160" y="5789160"/>
            <a:ext cx="14364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continuous</a:t>
            </a:r>
            <a:endParaRPr/>
          </a:p>
        </p:txBody>
      </p:sp>
      <p:sp>
        <p:nvSpPr>
          <p:cNvPr id="201" name="CustomShape 19"/>
          <p:cNvSpPr/>
          <p:nvPr/>
        </p:nvSpPr>
        <p:spPr>
          <a:xfrm>
            <a:off x="1840680" y="4846680"/>
            <a:ext cx="413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or</a:t>
            </a:r>
            <a:endParaRPr/>
          </a:p>
        </p:txBody>
      </p:sp>
      <p:sp>
        <p:nvSpPr>
          <p:cNvPr id="202" name="CustomShape 20"/>
          <p:cNvSpPr/>
          <p:nvPr/>
        </p:nvSpPr>
        <p:spPr>
          <a:xfrm>
            <a:off x="4975200" y="5429880"/>
            <a:ext cx="12592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batch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(alembic)</a:t>
            </a:r>
            <a:endParaRPr/>
          </a:p>
        </p:txBody>
      </p:sp>
      <p:sp>
        <p:nvSpPr>
          <p:cNvPr id="203" name="CustomShape 21"/>
          <p:cNvSpPr/>
          <p:nvPr/>
        </p:nvSpPr>
        <p:spPr>
          <a:xfrm>
            <a:off x="6710400" y="6104880"/>
            <a:ext cx="24620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continuous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(distillation column)</a:t>
            </a:r>
            <a:endParaRPr/>
          </a:p>
        </p:txBody>
      </p:sp>
      <p:sp>
        <p:nvSpPr>
          <p:cNvPr id="204" name="Line 22"/>
          <p:cNvSpPr/>
          <p:nvPr/>
        </p:nvSpPr>
        <p:spPr>
          <a:xfrm>
            <a:off x="4224240" y="3899520"/>
            <a:ext cx="0" cy="2633040"/>
          </a:xfrm>
          <a:prstGeom prst="line">
            <a:avLst/>
          </a:prstGeom>
          <a:ln>
            <a:noFill/>
          </a:ln>
        </p:spPr>
      </p:sp>
      <p:pic>
        <p:nvPicPr>
          <p:cNvPr id="205" name="Picture 28" descr=""/>
          <p:cNvPicPr/>
          <p:nvPr/>
        </p:nvPicPr>
        <p:blipFill>
          <a:blip r:embed="rId13"/>
          <a:stretch/>
        </p:blipFill>
        <p:spPr>
          <a:xfrm>
            <a:off x="7200360" y="97200"/>
            <a:ext cx="1427760" cy="475200"/>
          </a:xfrm>
          <a:prstGeom prst="rect">
            <a:avLst/>
          </a:prstGeom>
          <a:ln>
            <a:noFill/>
          </a:ln>
        </p:spPr>
      </p:pic>
      <p:pic>
        <p:nvPicPr>
          <p:cNvPr id="206" name="Picture 32" descr=""/>
          <p:cNvPicPr/>
          <p:nvPr/>
        </p:nvPicPr>
        <p:blipFill>
          <a:blip r:embed="rId14"/>
          <a:stretch/>
        </p:blipFill>
        <p:spPr>
          <a:xfrm>
            <a:off x="6457680" y="235800"/>
            <a:ext cx="718200" cy="252720"/>
          </a:xfrm>
          <a:prstGeom prst="rect">
            <a:avLst/>
          </a:prstGeom>
          <a:ln>
            <a:noFill/>
          </a:ln>
        </p:spPr>
      </p:pic>
      <p:sp>
        <p:nvSpPr>
          <p:cNvPr id="207" name="CustomShape 23"/>
          <p:cNvSpPr/>
          <p:nvPr/>
        </p:nvSpPr>
        <p:spPr>
          <a:xfrm flipH="1">
            <a:off x="1622520" y="3817440"/>
            <a:ext cx="273240" cy="128520"/>
          </a:xfrm>
          <a:prstGeom prst="straightConnector1">
            <a:avLst/>
          </a:prstGeom>
          <a:noFill/>
          <a:ln>
            <a:solidFill>
              <a:srgbClr val="ffc000"/>
            </a:solidFill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208" name="CustomShape 24"/>
          <p:cNvSpPr/>
          <p:nvPr/>
        </p:nvSpPr>
        <p:spPr>
          <a:xfrm>
            <a:off x="2524680" y="3817440"/>
            <a:ext cx="273240" cy="128520"/>
          </a:xfrm>
          <a:prstGeom prst="straightConnector1">
            <a:avLst/>
          </a:prstGeom>
          <a:noFill/>
          <a:ln>
            <a:solidFill>
              <a:srgbClr val="ffc000"/>
            </a:solidFill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209" name="CustomShape 25"/>
          <p:cNvSpPr/>
          <p:nvPr/>
        </p:nvSpPr>
        <p:spPr>
          <a:xfrm flipH="1">
            <a:off x="5691600" y="3944160"/>
            <a:ext cx="273240" cy="128520"/>
          </a:xfrm>
          <a:prstGeom prst="straightConnector1">
            <a:avLst/>
          </a:prstGeom>
          <a:noFill/>
          <a:ln>
            <a:solidFill>
              <a:srgbClr val="00b050"/>
            </a:solidFill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210" name="CustomShape 26"/>
          <p:cNvSpPr/>
          <p:nvPr/>
        </p:nvSpPr>
        <p:spPr>
          <a:xfrm>
            <a:off x="6656400" y="3947040"/>
            <a:ext cx="273240" cy="128520"/>
          </a:xfrm>
          <a:prstGeom prst="straightConnector1">
            <a:avLst/>
          </a:prstGeom>
          <a:noFill/>
          <a:ln>
            <a:solidFill>
              <a:srgbClr val="00b050"/>
            </a:solidFill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211" name="CustomShape 27"/>
          <p:cNvSpPr/>
          <p:nvPr/>
        </p:nvSpPr>
        <p:spPr>
          <a:xfrm>
            <a:off x="8152920" y="351000"/>
            <a:ext cx="47628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alibri"/>
                <a:ea typeface="DejaVu Sans"/>
              </a:rPr>
              <a:t>.org</a:t>
            </a:r>
            <a:endParaRPr/>
          </a:p>
        </p:txBody>
      </p:sp>
      <p:sp>
        <p:nvSpPr>
          <p:cNvPr id="212" name="CustomShape 28"/>
          <p:cNvSpPr/>
          <p:nvPr/>
        </p:nvSpPr>
        <p:spPr>
          <a:xfrm>
            <a:off x="6573960" y="4707000"/>
            <a:ext cx="413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or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Picture 91" descr=""/>
          <p:cNvPicPr/>
          <p:nvPr/>
        </p:nvPicPr>
        <p:blipFill>
          <a:blip r:embed="rId1"/>
          <a:stretch/>
        </p:blipFill>
        <p:spPr>
          <a:xfrm>
            <a:off x="228240" y="1481040"/>
            <a:ext cx="8686440" cy="3894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icture 5" descr=""/>
          <p:cNvPicPr/>
          <p:nvPr/>
        </p:nvPicPr>
        <p:blipFill>
          <a:blip r:embed="rId1"/>
          <a:stretch/>
        </p:blipFill>
        <p:spPr>
          <a:xfrm>
            <a:off x="197640" y="57600"/>
            <a:ext cx="8747280" cy="6741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" descr=""/>
          <p:cNvPicPr/>
          <p:nvPr/>
        </p:nvPicPr>
        <p:blipFill>
          <a:blip r:embed="rId1"/>
          <a:stretch/>
        </p:blipFill>
        <p:spPr>
          <a:xfrm>
            <a:off x="2126160" y="2211840"/>
            <a:ext cx="4366080" cy="3274560"/>
          </a:xfrm>
          <a:prstGeom prst="rect">
            <a:avLst/>
          </a:prstGeom>
          <a:ln>
            <a:noFill/>
          </a:ln>
        </p:spPr>
      </p:pic>
      <p:pic>
        <p:nvPicPr>
          <p:cNvPr id="216" name="" descr=""/>
          <p:cNvPicPr/>
          <p:nvPr/>
        </p:nvPicPr>
        <p:blipFill>
          <a:blip r:embed="rId2"/>
          <a:stretch/>
        </p:blipFill>
        <p:spPr>
          <a:xfrm>
            <a:off x="182880" y="2211840"/>
            <a:ext cx="3348360" cy="3823200"/>
          </a:xfrm>
          <a:prstGeom prst="rect">
            <a:avLst/>
          </a:prstGeom>
          <a:ln>
            <a:noFill/>
          </a:ln>
        </p:spPr>
      </p:pic>
      <p:pic>
        <p:nvPicPr>
          <p:cNvPr id="217" name="" descr=""/>
          <p:cNvPicPr/>
          <p:nvPr/>
        </p:nvPicPr>
        <p:blipFill>
          <a:blip r:embed="rId3"/>
          <a:stretch/>
        </p:blipFill>
        <p:spPr>
          <a:xfrm>
            <a:off x="3900960" y="2307240"/>
            <a:ext cx="6667200" cy="3819240"/>
          </a:xfrm>
          <a:prstGeom prst="rect">
            <a:avLst/>
          </a:prstGeom>
          <a:ln>
            <a:noFill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Application>LibreOffice/4.4.3.2$Linux_X86_64 LibreOffice_project/40m0$Build-2</Application>
  <Paragraphs>62</Paragraphs>
  <Company>Universidad de Alicante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2016-07-03T16:58:24Z</dcterms:created>
  <dc:creator>Daniel  Domene-López</dc:creator>
  <dc:language>en-US</dc:language>
  <cp:lastModifiedBy>Zuri </cp:lastModifiedBy>
  <dcterms:modified xsi:type="dcterms:W3CDTF">2016-10-08T12:26:25Z</dcterms:modified>
  <cp:revision>46</cp:revision>
  <dc:title>Presentación de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mpany">
    <vt:lpwstr>Universidad de Alicante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7</vt:i4>
  </property>
</Properties>
</file>